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7" r:id="rId2"/>
    <p:sldId id="322" r:id="rId3"/>
    <p:sldId id="263" r:id="rId4"/>
    <p:sldId id="272" r:id="rId5"/>
    <p:sldId id="275" r:id="rId6"/>
    <p:sldId id="288" r:id="rId7"/>
    <p:sldId id="282" r:id="rId8"/>
    <p:sldId id="296" r:id="rId9"/>
    <p:sldId id="297" r:id="rId10"/>
    <p:sldId id="291" r:id="rId11"/>
    <p:sldId id="292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D7BF"/>
    <a:srgbClr val="8800EF"/>
    <a:srgbClr val="FA8105"/>
    <a:srgbClr val="D03328"/>
    <a:srgbClr val="B7B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0"/>
    <p:restoredTop sz="92151"/>
  </p:normalViewPr>
  <p:slideViewPr>
    <p:cSldViewPr snapToGrid="0" snapToObjects="1">
      <p:cViewPr varScale="1">
        <p:scale>
          <a:sx n="77" d="100"/>
          <a:sy n="77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09F83-3CC2-244C-9D88-BD58276B3D20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B503E-4EFD-2344-ABB6-C7517FF04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8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B503E-4EFD-2344-ABB6-C7517FF049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4605-54B2-BA4E-8B7E-8EDD0AB1FF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4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position mutated to 3 </a:t>
            </a:r>
            <a:r>
              <a:rPr lang="en-US" dirty="0" err="1"/>
              <a:t>aas</a:t>
            </a:r>
            <a:r>
              <a:rPr lang="en-US" dirty="0"/>
              <a:t> from BLOSUM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B503E-4EFD-2344-ABB6-C7517FF04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9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B503E-4EFD-2344-ABB6-C7517FF04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5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were able to increase success rate by implement a second generation of designs with these principles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B503E-4EFD-2344-ABB6-C7517FF049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9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4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5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8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8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C744-4FA6-B84A-A1C1-ACACB01E6A33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237D-9A3D-A745-85C6-656AAD98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B1CC744-4FA6-B84A-A1C1-ACACB01E6A33}" type="datetimeFigureOut">
              <a:rPr lang="en-US" smtClean="0"/>
              <a:pPr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A6D237D-9A3D-A745-85C6-656AAD989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12762"/>
            <a:ext cx="12192000" cy="2387600"/>
          </a:xfrm>
        </p:spPr>
        <p:txBody>
          <a:bodyPr>
            <a:normAutofit/>
          </a:bodyPr>
          <a:lstStyle/>
          <a:p>
            <a:r>
              <a:rPr lang="en-US" sz="4200" dirty="0"/>
              <a:t>High-Throughput experiments and Rosetta Design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Sevy</a:t>
            </a:r>
            <a:endParaRPr lang="en-US" dirty="0"/>
          </a:p>
          <a:p>
            <a:r>
              <a:rPr lang="en-US"/>
              <a:t>Rosetta Workshop</a:t>
            </a:r>
            <a:endParaRPr lang="en-US" dirty="0"/>
          </a:p>
          <a:p>
            <a:r>
              <a:rPr lang="en-US" dirty="0"/>
              <a:t>May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0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8" y="329500"/>
            <a:ext cx="1161120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 comparison of successful and failed protein interface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853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Comparison of 5 successful de novo interface designs with 158 failures</a:t>
            </a:r>
          </a:p>
          <a:p>
            <a:r>
              <a:rPr lang="en-US" dirty="0"/>
              <a:t>Successful designs have fewer polar atoms at the interface</a:t>
            </a:r>
          </a:p>
          <a:p>
            <a:r>
              <a:rPr lang="en-US" dirty="0"/>
              <a:t>Predicted hydrogen bond networks at the interface almost never materialize, even though these are common in natural interfaces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64" y="1406947"/>
            <a:ext cx="3779631" cy="477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48" y="6311900"/>
            <a:ext cx="6874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Helvetica" pitchFamily="2" charset="0"/>
              </a:rPr>
              <a:t>Stranges</a:t>
            </a:r>
            <a:r>
              <a:rPr lang="en-US" sz="1000" dirty="0">
                <a:latin typeface="Helvetica" pitchFamily="2" charset="0"/>
              </a:rPr>
              <a:t>, P. B. &amp; Kuhlman, B. A comparison of successful and failed protein interface designs highlights the challenges of designing buried hydrogen bonds. </a:t>
            </a:r>
            <a:r>
              <a:rPr lang="en-US" sz="1000" i="1" dirty="0">
                <a:latin typeface="Helvetica" pitchFamily="2" charset="0"/>
              </a:rPr>
              <a:t>Protein Science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22,</a:t>
            </a:r>
            <a:r>
              <a:rPr lang="en-US" sz="1000" dirty="0">
                <a:latin typeface="Helvetica" pitchFamily="2" charset="0"/>
              </a:rPr>
              <a:t> 74–82 (2013).</a:t>
            </a:r>
          </a:p>
        </p:txBody>
      </p:sp>
    </p:spTree>
    <p:extLst>
      <p:ext uri="{BB962C8B-B14F-4D97-AF65-F5344CB8AC3E}">
        <p14:creationId xmlns:p14="http://schemas.microsoft.com/office/powerpoint/2010/main" val="132530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2CB0-974A-5B46-A60C-4F147D7D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0327"/>
            <a:ext cx="12039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Global analysis of protein folding using massively parallel design, synthesis, and testing </a:t>
            </a:r>
            <a:endParaRPr lang="en-US" sz="3200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45086-F1AB-894D-9ACD-5BDA973D841F}"/>
              </a:ext>
            </a:extLst>
          </p:cNvPr>
          <p:cNvSpPr/>
          <p:nvPr/>
        </p:nvSpPr>
        <p:spPr>
          <a:xfrm>
            <a:off x="6318738" y="635530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Rocklin, G. J. </a:t>
            </a:r>
            <a:r>
              <a:rPr lang="en-US" sz="1000" i="1" dirty="0">
                <a:latin typeface="Helvetica" pitchFamily="2" charset="0"/>
              </a:rPr>
              <a:t>et al.</a:t>
            </a:r>
            <a:r>
              <a:rPr lang="en-US" sz="1000" dirty="0">
                <a:latin typeface="Helvetica" pitchFamily="2" charset="0"/>
              </a:rPr>
              <a:t> Global analysis of protein folding using massively parallel design, synthesis, and testing. </a:t>
            </a:r>
            <a:r>
              <a:rPr lang="en-US" sz="1000" i="1" dirty="0">
                <a:latin typeface="Helvetica" pitchFamily="2" charset="0"/>
              </a:rPr>
              <a:t>Science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357,</a:t>
            </a:r>
            <a:r>
              <a:rPr lang="en-US" sz="1000" dirty="0">
                <a:latin typeface="Helvetica" pitchFamily="2" charset="0"/>
              </a:rPr>
              <a:t> 168–175 (2017).</a:t>
            </a:r>
            <a:endParaRPr lang="en-US" sz="1000" dirty="0"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CFF6B-2FC1-5D48-8805-CE0368495934}"/>
              </a:ext>
            </a:extLst>
          </p:cNvPr>
          <p:cNvSpPr txBox="1"/>
          <p:nvPr/>
        </p:nvSpPr>
        <p:spPr>
          <a:xfrm flipH="1">
            <a:off x="289291" y="4600978"/>
            <a:ext cx="5311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Expression of massive (10</a:t>
            </a:r>
            <a:r>
              <a:rPr lang="en-US" baseline="30000" dirty="0">
                <a:latin typeface="Helvetica" pitchFamily="2" charset="0"/>
              </a:rPr>
              <a:t>4</a:t>
            </a:r>
            <a:r>
              <a:rPr lang="en-US" dirty="0">
                <a:latin typeface="Helvetica" pitchFamily="2" charset="0"/>
              </a:rPr>
              <a:t>) panels of designed small proteins on yeast 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Measurement of protease resistant as a surrogate for protein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Identified &gt;2,500 proteins which fold stably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71F7895-D543-D747-866B-EEDD2BD0C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52" b="58075"/>
          <a:stretch/>
        </p:blipFill>
        <p:spPr bwMode="auto">
          <a:xfrm>
            <a:off x="289291" y="1385890"/>
            <a:ext cx="5849219" cy="264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9418BF6-38C5-5046-B29F-AAA8C7116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76914" r="39067" b="17001"/>
          <a:stretch/>
        </p:blipFill>
        <p:spPr bwMode="auto">
          <a:xfrm>
            <a:off x="849335" y="3846024"/>
            <a:ext cx="5213260" cy="37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52D52F7-3D55-094A-A82E-C9CD5C593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4112" b="74373"/>
          <a:stretch/>
        </p:blipFill>
        <p:spPr bwMode="auto">
          <a:xfrm>
            <a:off x="6498140" y="2097259"/>
            <a:ext cx="5026270" cy="179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5CBFAC-2C0D-444D-8D48-0BF7D01522AA}"/>
              </a:ext>
            </a:extLst>
          </p:cNvPr>
          <p:cNvSpPr txBox="1"/>
          <p:nvPr/>
        </p:nvSpPr>
        <p:spPr>
          <a:xfrm flipH="1">
            <a:off x="6622639" y="4032738"/>
            <a:ext cx="5311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Buried nonpolar surface area (NPSA) is a major contributor to design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Mean fragment RMSD also contributes to successful designs</a:t>
            </a:r>
          </a:p>
        </p:txBody>
      </p:sp>
    </p:spTree>
    <p:extLst>
      <p:ext uri="{BB962C8B-B14F-4D97-AF65-F5344CB8AC3E}">
        <p14:creationId xmlns:p14="http://schemas.microsoft.com/office/powerpoint/2010/main" val="66045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FC0E-964D-A147-802B-93AA387C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Massively parallel de novo protein design for targeted therapeutics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59962-9E58-7846-BD2A-757F28C07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14" y="5505146"/>
            <a:ext cx="5043855" cy="95274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Expression of 22,660</a:t>
            </a:r>
            <a:r>
              <a:rPr lang="en-US" sz="1800" baseline="30000" dirty="0"/>
              <a:t> </a:t>
            </a:r>
            <a:r>
              <a:rPr lang="en-US" sz="1800" dirty="0"/>
              <a:t>small protein scaffolds designed to bind either influenza HA or botulinum neurotoxin B</a:t>
            </a:r>
          </a:p>
          <a:p>
            <a:r>
              <a:rPr lang="en-US" sz="1800" dirty="0"/>
              <a:t>Obtained 115 HA and 2,685 </a:t>
            </a:r>
            <a:r>
              <a:rPr lang="en-US" sz="1800" dirty="0" err="1"/>
              <a:t>BoNT</a:t>
            </a:r>
            <a:r>
              <a:rPr lang="en-US" sz="1800" dirty="0"/>
              <a:t> binders</a:t>
            </a:r>
          </a:p>
          <a:p>
            <a:endParaRPr lang="en-US" sz="1800" dirty="0"/>
          </a:p>
          <a:p>
            <a:endParaRPr lang="en-US" sz="18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74D1E-8861-4745-82F4-C93772E83BF5}"/>
              </a:ext>
            </a:extLst>
          </p:cNvPr>
          <p:cNvSpPr txBox="1"/>
          <p:nvPr/>
        </p:nvSpPr>
        <p:spPr>
          <a:xfrm>
            <a:off x="5521569" y="6457890"/>
            <a:ext cx="6572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Chevalier, A. </a:t>
            </a:r>
            <a:r>
              <a:rPr lang="en-US" sz="1000" i="1" dirty="0">
                <a:latin typeface="Helvetica" pitchFamily="2" charset="0"/>
              </a:rPr>
              <a:t>et al.</a:t>
            </a:r>
            <a:r>
              <a:rPr lang="en-US" sz="1000" dirty="0">
                <a:latin typeface="Helvetica" pitchFamily="2" charset="0"/>
              </a:rPr>
              <a:t> Massively parallel de novo protein design for targeted therapeutics. </a:t>
            </a:r>
            <a:r>
              <a:rPr lang="en-US" sz="1000" i="1" dirty="0">
                <a:latin typeface="Helvetica" pitchFamily="2" charset="0"/>
              </a:rPr>
              <a:t>Nature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550,</a:t>
            </a:r>
            <a:r>
              <a:rPr lang="en-US" sz="1000" dirty="0">
                <a:latin typeface="Helvetica" pitchFamily="2" charset="0"/>
              </a:rPr>
              <a:t> 74–79 (2017).</a:t>
            </a:r>
          </a:p>
          <a:p>
            <a:endParaRPr lang="en-US" sz="1000" dirty="0">
              <a:latin typeface="Helvetica" pitchFamily="2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2DA3177-60AE-BD42-B912-A2DD74380F2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87" b="48329"/>
          <a:stretch/>
        </p:blipFill>
        <p:spPr>
          <a:xfrm>
            <a:off x="4923443" y="1582982"/>
            <a:ext cx="2952365" cy="3551842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65D55F5-6CFD-0C4B-9C5D-8EF73CE4AF3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6" b="48547"/>
          <a:stretch/>
        </p:blipFill>
        <p:spPr>
          <a:xfrm>
            <a:off x="8301371" y="1560123"/>
            <a:ext cx="3477992" cy="35087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3E8DD5-B38A-F547-9AE4-0851681285A6}"/>
              </a:ext>
            </a:extLst>
          </p:cNvPr>
          <p:cNvSpPr txBox="1">
            <a:spLocks/>
          </p:cNvSpPr>
          <p:nvPr/>
        </p:nvSpPr>
        <p:spPr>
          <a:xfrm>
            <a:off x="6096000" y="5466894"/>
            <a:ext cx="5937738" cy="952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Lower monomer energy and binding energy corresponds to experimental success </a:t>
            </a:r>
          </a:p>
          <a:p>
            <a:r>
              <a:rPr lang="en-US" sz="1800" dirty="0"/>
              <a:t>Local sequence-structure compatibility and the numbers of contacts across the interface also contributed</a:t>
            </a:r>
          </a:p>
          <a:p>
            <a:endParaRPr lang="en-US" sz="1800" dirty="0"/>
          </a:p>
          <a:p>
            <a:endParaRPr lang="en-US" sz="1800" baseline="30000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3E38666-2BCA-2A4C-9FE1-B0480825B74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64"/>
          <a:stretch/>
        </p:blipFill>
        <p:spPr>
          <a:xfrm>
            <a:off x="948164" y="1582982"/>
            <a:ext cx="3397100" cy="341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1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81" y="468912"/>
            <a:ext cx="11157447" cy="11430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Helvetica" charset="0"/>
                <a:ea typeface="Helvetica" charset="0"/>
                <a:cs typeface="Helvetica" charset="0"/>
              </a:rPr>
              <a:t>Computation can increase scale of protein engineering</a:t>
            </a:r>
          </a:p>
        </p:txBody>
      </p:sp>
      <p:sp>
        <p:nvSpPr>
          <p:cNvPr id="5" name="Triangle 4"/>
          <p:cNvSpPr/>
          <p:nvPr/>
        </p:nvSpPr>
        <p:spPr>
          <a:xfrm rot="16200000">
            <a:off x="5756275" y="212725"/>
            <a:ext cx="698500" cy="612775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45285" y="3700046"/>
            <a:ext cx="1581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Recombinant expression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1650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9975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8300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6625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4950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3275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1600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9925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88250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56575" y="252678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24901" y="252678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7830" y="3700046"/>
            <a:ext cx="89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Yeast display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44384" y="3700046"/>
            <a:ext cx="94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Phage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display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69400" y="3700046"/>
            <a:ext cx="1233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In-silico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26645" y="2119353"/>
            <a:ext cx="364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Number of proteins evaluated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4268" y="4719418"/>
            <a:ext cx="8714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Small protein such as ubiquitin has 76 aa – sequence space 10</a:t>
            </a:r>
            <a:r>
              <a:rPr lang="en-US" sz="2100" baseline="30000" dirty="0">
                <a:latin typeface="Helvetica" charset="0"/>
                <a:ea typeface="Helvetica" charset="0"/>
                <a:cs typeface="Helvetica" charset="0"/>
              </a:rPr>
              <a:t>98 </a:t>
            </a:r>
          </a:p>
          <a:p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Antibody CDR loop may have 16 amino acids – 20</a:t>
            </a:r>
            <a:r>
              <a:rPr lang="en-US" sz="2100" baseline="30000" dirty="0">
                <a:latin typeface="Helvetica" charset="0"/>
                <a:ea typeface="Helvetica" charset="0"/>
                <a:cs typeface="Helvetica" charset="0"/>
              </a:rPr>
              <a:t>16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 (~10</a:t>
            </a:r>
            <a:r>
              <a:rPr lang="en-US" sz="2100" baseline="30000" dirty="0">
                <a:latin typeface="Helvetica" charset="0"/>
                <a:ea typeface="Helvetica" charset="0"/>
                <a:cs typeface="Helvetica" charset="0"/>
              </a:rPr>
              <a:t>20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) possibilities</a:t>
            </a:r>
            <a:endParaRPr lang="en-US" sz="21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21B07-2AB3-9647-9680-C5905F87EAD4}"/>
              </a:ext>
            </a:extLst>
          </p:cNvPr>
          <p:cNvSpPr txBox="1"/>
          <p:nvPr/>
        </p:nvSpPr>
        <p:spPr>
          <a:xfrm>
            <a:off x="3390239" y="5931490"/>
            <a:ext cx="5512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How to test a large number of designs?</a:t>
            </a:r>
            <a:endParaRPr lang="en-US" sz="2100" b="1" baseline="300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7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21" y="195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Phage/yeast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61" y="1877176"/>
            <a:ext cx="469742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Protein of interest can be physically linked to the surface of a phage particle or yeast cell which contains its gene</a:t>
            </a:r>
          </a:p>
          <a:p>
            <a:endParaRPr lang="en-US" sz="2400" dirty="0"/>
          </a:p>
          <a:p>
            <a:r>
              <a:rPr lang="en-US" sz="2400" dirty="0"/>
              <a:t>Functional proteins can then be isolated and sequenced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270" y="1947963"/>
            <a:ext cx="2851803" cy="3827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7017" y="6228514"/>
            <a:ext cx="7147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Chao, G. </a:t>
            </a:r>
            <a:r>
              <a:rPr lang="en-US" sz="1000" i="1" dirty="0">
                <a:latin typeface="Helvetica" pitchFamily="2" charset="0"/>
              </a:rPr>
              <a:t>et al.</a:t>
            </a:r>
            <a:r>
              <a:rPr lang="en-US" sz="1000" dirty="0">
                <a:latin typeface="Helvetica" pitchFamily="2" charset="0"/>
              </a:rPr>
              <a:t> Isolating and engineering human antibodies using yeast surface display. </a:t>
            </a:r>
            <a:r>
              <a:rPr lang="en-US" sz="1000" i="1" dirty="0">
                <a:latin typeface="Helvetica" pitchFamily="2" charset="0"/>
              </a:rPr>
              <a:t>Nat </a:t>
            </a:r>
            <a:r>
              <a:rPr lang="en-US" sz="1000" i="1" dirty="0" err="1">
                <a:latin typeface="Helvetica" pitchFamily="2" charset="0"/>
              </a:rPr>
              <a:t>Protoc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1,</a:t>
            </a:r>
            <a:r>
              <a:rPr lang="en-US" sz="1000" dirty="0">
                <a:latin typeface="Helvetica" pitchFamily="2" charset="0"/>
              </a:rPr>
              <a:t> 755–768 (2006).</a:t>
            </a:r>
          </a:p>
          <a:p>
            <a:r>
              <a:rPr lang="en-US" sz="1000" dirty="0">
                <a:latin typeface="Helvetica" pitchFamily="2" charset="0"/>
              </a:rPr>
              <a:t>Smith J, </a:t>
            </a:r>
            <a:r>
              <a:rPr lang="en-US" sz="1000" dirty="0" err="1">
                <a:latin typeface="Helvetica" pitchFamily="2" charset="0"/>
              </a:rPr>
              <a:t>Kontermann</a:t>
            </a:r>
            <a:r>
              <a:rPr lang="en-US" sz="1000" dirty="0">
                <a:latin typeface="Helvetica" pitchFamily="2" charset="0"/>
              </a:rPr>
              <a:t> RE, </a:t>
            </a:r>
            <a:r>
              <a:rPr lang="en-US" sz="1000" dirty="0" err="1">
                <a:latin typeface="Helvetica" pitchFamily="2" charset="0"/>
              </a:rPr>
              <a:t>Embleton</a:t>
            </a:r>
            <a:r>
              <a:rPr lang="en-US" sz="1000" dirty="0">
                <a:latin typeface="Helvetica" pitchFamily="2" charset="0"/>
              </a:rPr>
              <a:t> J, Kumar S. Antibody phage display technologies with special reference to angiogenesis. FASEB J. 2005;19(3):331-41.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97A26-11FF-FF4F-9E77-C892B60C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356" y="2153691"/>
            <a:ext cx="3267595" cy="3169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A47DE-8878-1A48-A562-21EE16FC2F94}"/>
              </a:ext>
            </a:extLst>
          </p:cNvPr>
          <p:cNvSpPr txBox="1"/>
          <p:nvPr/>
        </p:nvSpPr>
        <p:spPr>
          <a:xfrm>
            <a:off x="6092041" y="15369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Phage display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D6A64-1F1C-504B-8F47-C7947CBF3A15}"/>
              </a:ext>
            </a:extLst>
          </p:cNvPr>
          <p:cNvSpPr txBox="1"/>
          <p:nvPr/>
        </p:nvSpPr>
        <p:spPr>
          <a:xfrm>
            <a:off x="9346728" y="1549728"/>
            <a:ext cx="15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Yeast display</a:t>
            </a:r>
          </a:p>
        </p:txBody>
      </p:sp>
    </p:spTree>
    <p:extLst>
      <p:ext uri="{BB962C8B-B14F-4D97-AF65-F5344CB8AC3E}">
        <p14:creationId xmlns:p14="http://schemas.microsoft.com/office/powerpoint/2010/main" val="13178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83" y="191116"/>
            <a:ext cx="1105691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Affinity maturation of protein binder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11" y="1730623"/>
            <a:ext cx="383830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Rosetta-based design of a novel protein targeting the stem region of influenza hemagglutinin</a:t>
            </a:r>
          </a:p>
          <a:p>
            <a:r>
              <a:rPr lang="en-US" dirty="0"/>
              <a:t>Initial proteins bound with low affinity – random mutagenesis generated proteins with </a:t>
            </a:r>
            <a:r>
              <a:rPr lang="en-US" dirty="0" err="1"/>
              <a:t>nanomolar</a:t>
            </a:r>
            <a:r>
              <a:rPr lang="en-US" dirty="0"/>
              <a:t> affinity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5825341" y="620651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Fleishman, S. J. </a:t>
            </a:r>
            <a:r>
              <a:rPr lang="en-US" sz="1200" i="1" dirty="0">
                <a:solidFill>
                  <a:prstClr val="black"/>
                </a:solidFill>
                <a:latin typeface="Helvetica" charset="0"/>
              </a:rPr>
              <a:t>et al.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 Computational design of proteins targeting the conserved stem region of influenza hemagglutinin. </a:t>
            </a:r>
            <a:r>
              <a:rPr lang="en-US" sz="1200" i="1" dirty="0">
                <a:solidFill>
                  <a:prstClr val="black"/>
                </a:solidFill>
                <a:latin typeface="Helvetica" charset="0"/>
              </a:rPr>
              <a:t>Science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sz="1200" b="1" dirty="0">
                <a:solidFill>
                  <a:prstClr val="black"/>
                </a:solidFill>
                <a:latin typeface="Helvetica" charset="0"/>
              </a:rPr>
              <a:t>332,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 816–821 (2011).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14" y="1516679"/>
            <a:ext cx="7770586" cy="382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116"/>
            <a:ext cx="10515600" cy="1325563"/>
          </a:xfrm>
        </p:spPr>
        <p:txBody>
          <a:bodyPr/>
          <a:lstStyle/>
          <a:p>
            <a:r>
              <a:rPr lang="en-US" dirty="0"/>
              <a:t>Affinity maturation of protein binder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621383" y="596197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Fleishman, S. J. </a:t>
            </a:r>
            <a:r>
              <a:rPr lang="en-US" sz="1200" i="1" dirty="0">
                <a:solidFill>
                  <a:prstClr val="black"/>
                </a:solidFill>
                <a:latin typeface="Helvetica" charset="0"/>
              </a:rPr>
              <a:t>et al.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 Computational design of proteins targeting the conserved stem region of influenza hemagglutinin. </a:t>
            </a:r>
            <a:r>
              <a:rPr lang="en-US" sz="1200" i="1" dirty="0">
                <a:solidFill>
                  <a:prstClr val="black"/>
                </a:solidFill>
                <a:latin typeface="Helvetica" charset="0"/>
              </a:rPr>
              <a:t>Science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sz="1200" b="1" dirty="0">
                <a:solidFill>
                  <a:prstClr val="black"/>
                </a:solidFill>
                <a:latin typeface="Helvetica" charset="0"/>
              </a:rPr>
              <a:t>332,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 816–821 (2011).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47" y="1516679"/>
            <a:ext cx="9424095" cy="4191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194560"/>
            <a:ext cx="1776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Designed protein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63" y="3806037"/>
            <a:ext cx="1776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Designed protein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3" y="2472910"/>
            <a:ext cx="17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Helvetica" pitchFamily="2" charset="0"/>
              </a:rPr>
              <a:t>Affinity-matured variants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121638"/>
            <a:ext cx="17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Helvetica" pitchFamily="2" charset="0"/>
              </a:rPr>
              <a:t>Affinity-matured variants</a:t>
            </a:r>
          </a:p>
        </p:txBody>
      </p:sp>
    </p:spTree>
    <p:extLst>
      <p:ext uri="{BB962C8B-B14F-4D97-AF65-F5344CB8AC3E}">
        <p14:creationId xmlns:p14="http://schemas.microsoft.com/office/powerpoint/2010/main" val="135048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745"/>
            <a:ext cx="1207396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Comprehensive mutagenesis of influenza binders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440"/>
          <a:stretch/>
        </p:blipFill>
        <p:spPr>
          <a:xfrm>
            <a:off x="602423" y="1427244"/>
            <a:ext cx="6431169" cy="4675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3" y="1493830"/>
            <a:ext cx="3142295" cy="4538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38031" y="6087222"/>
            <a:ext cx="653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Experimental mutations improve electrostatics at the interface </a:t>
            </a:r>
            <a:r>
              <a:rPr lang="mr-IN" sz="1600" dirty="0">
                <a:latin typeface="Helvetica" pitchFamily="2" charset="0"/>
              </a:rPr>
              <a:t>–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Electrostatics were not included in original design calculations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896" y="6211669"/>
            <a:ext cx="4596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Whitehead TA, Chevalier A, Song Y, et al. Optimization of affinity, specificity and function of designed influenza inhibitors using deep sequencing. Nat </a:t>
            </a:r>
            <a:r>
              <a:rPr lang="en-US" sz="1000" dirty="0" err="1">
                <a:latin typeface="Helvetica" pitchFamily="2" charset="0"/>
              </a:rPr>
              <a:t>Biotechnol</a:t>
            </a:r>
            <a:r>
              <a:rPr lang="en-US" sz="1000" dirty="0">
                <a:latin typeface="Helvetica" pitchFamily="2" charset="0"/>
              </a:rPr>
              <a:t>. 2012;30(6):543-8.</a:t>
            </a:r>
          </a:p>
        </p:txBody>
      </p:sp>
    </p:spTree>
    <p:extLst>
      <p:ext uri="{BB962C8B-B14F-4D97-AF65-F5344CB8AC3E}">
        <p14:creationId xmlns:p14="http://schemas.microsoft.com/office/powerpoint/2010/main" val="18232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20" y="2220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Design of HIV vaccine immunogens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458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Used Rosetta to create an immunogen that binds to precursors of known broadly neutralizing antibodies</a:t>
            </a:r>
          </a:p>
          <a:p>
            <a:endParaRPr lang="en-US" sz="2400" dirty="0"/>
          </a:p>
          <a:p>
            <a:r>
              <a:rPr lang="en-US" sz="2400" dirty="0"/>
              <a:t>Identified computationally designed antigens with </a:t>
            </a:r>
            <a:r>
              <a:rPr lang="el-GR" sz="2400" dirty="0"/>
              <a:t>μ</a:t>
            </a:r>
            <a:r>
              <a:rPr lang="en-US" sz="2400" dirty="0"/>
              <a:t>M affinity for target by building targeted libraries</a:t>
            </a:r>
          </a:p>
          <a:p>
            <a:endParaRPr lang="en-US" sz="2400" dirty="0"/>
          </a:p>
          <a:p>
            <a:r>
              <a:rPr lang="en-US" sz="2400" dirty="0"/>
              <a:t>Further increased affinity by random mutagenesis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67" y="4064795"/>
            <a:ext cx="4470067" cy="2460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3605" y="4014323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25" y="1248815"/>
            <a:ext cx="2679749" cy="2790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248066"/>
            <a:ext cx="5121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Jardine, J. </a:t>
            </a:r>
            <a:r>
              <a:rPr lang="en-US" sz="1000" i="1" dirty="0">
                <a:latin typeface="Helvetica" pitchFamily="2" charset="0"/>
              </a:rPr>
              <a:t>et al.</a:t>
            </a:r>
            <a:r>
              <a:rPr lang="en-US" sz="1000" dirty="0">
                <a:latin typeface="Helvetica" pitchFamily="2" charset="0"/>
              </a:rPr>
              <a:t> Rational HIV immunogen design to target specific germline B cell receptors. </a:t>
            </a:r>
            <a:r>
              <a:rPr lang="en-US" sz="1000" i="1" dirty="0">
                <a:latin typeface="Helvetica" pitchFamily="2" charset="0"/>
              </a:rPr>
              <a:t>Science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340,</a:t>
            </a:r>
            <a:r>
              <a:rPr lang="en-US" sz="1000" dirty="0">
                <a:latin typeface="Helvetica" pitchFamily="2" charset="0"/>
              </a:rPr>
              <a:t> 711–716 (2013).</a:t>
            </a:r>
          </a:p>
          <a:p>
            <a:endParaRPr lang="en-US" sz="1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8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AD03-7774-D84C-B5F9-5041D63A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186995"/>
            <a:ext cx="11033166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Rosetta comparative modeling for library 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9E78-183A-7B4F-8BC9-6434DC65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314986"/>
            <a:ext cx="4090059" cy="4943309"/>
          </a:xfrm>
        </p:spPr>
        <p:txBody>
          <a:bodyPr>
            <a:normAutofit/>
          </a:bodyPr>
          <a:lstStyle/>
          <a:p>
            <a:r>
              <a:rPr lang="en-US" sz="2400" dirty="0"/>
              <a:t>Wanted to engineer a transcription factor with no structure for recognition of small molecule</a:t>
            </a:r>
          </a:p>
          <a:p>
            <a:endParaRPr lang="en-US" sz="2400" dirty="0"/>
          </a:p>
          <a:p>
            <a:r>
              <a:rPr lang="en-US" sz="2400" dirty="0"/>
              <a:t>Created a homology model and docked the ligand</a:t>
            </a:r>
          </a:p>
          <a:p>
            <a:endParaRPr lang="en-US" sz="2400" dirty="0"/>
          </a:p>
          <a:p>
            <a:r>
              <a:rPr lang="en-US" sz="2400" dirty="0"/>
              <a:t>Made a library mutated at 16 positions predicted to contact ligand </a:t>
            </a:r>
          </a:p>
          <a:p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A760812-ABEA-1D42-9556-D73A7ABA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69" y="1908755"/>
            <a:ext cx="3641676" cy="332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58C50-EF59-CF4C-B01B-79706EA8A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12"/>
          <a:stretch/>
        </p:blipFill>
        <p:spPr bwMode="auto">
          <a:xfrm>
            <a:off x="8207602" y="1599995"/>
            <a:ext cx="3358964" cy="421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0EE4E-BD2C-9148-95A4-C9FBDC993125}"/>
              </a:ext>
            </a:extLst>
          </p:cNvPr>
          <p:cNvSpPr txBox="1"/>
          <p:nvPr/>
        </p:nvSpPr>
        <p:spPr>
          <a:xfrm>
            <a:off x="8870868" y="590578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34DHB – ligand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10D04-B80E-2A4A-B6F4-36FA3BD6F5AC}"/>
              </a:ext>
            </a:extLst>
          </p:cNvPr>
          <p:cNvSpPr txBox="1"/>
          <p:nvPr/>
        </p:nvSpPr>
        <p:spPr>
          <a:xfrm>
            <a:off x="154379" y="6258295"/>
            <a:ext cx="480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Helvetica" pitchFamily="2" charset="0"/>
              </a:rPr>
              <a:t>Jha</a:t>
            </a:r>
            <a:r>
              <a:rPr lang="en-US" sz="1000" dirty="0">
                <a:latin typeface="Helvetica" pitchFamily="2" charset="0"/>
              </a:rPr>
              <a:t>, R. K., </a:t>
            </a:r>
            <a:r>
              <a:rPr lang="en-US" sz="1000" dirty="0" err="1">
                <a:latin typeface="Helvetica" pitchFamily="2" charset="0"/>
              </a:rPr>
              <a:t>Chakraborti</a:t>
            </a:r>
            <a:r>
              <a:rPr lang="en-US" sz="1000" dirty="0">
                <a:latin typeface="Helvetica" pitchFamily="2" charset="0"/>
              </a:rPr>
              <a:t>, S., Kern, T. L., Fox, D. T. &amp; Strauss, C. E. M. Rosetta comparative modeling for library design: Engineering alternative inducer specificity in a transcription factor. </a:t>
            </a:r>
            <a:r>
              <a:rPr lang="en-US" sz="1000" i="1" dirty="0">
                <a:latin typeface="Helvetica" pitchFamily="2" charset="0"/>
              </a:rPr>
              <a:t>Proteins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83,</a:t>
            </a:r>
            <a:r>
              <a:rPr lang="en-US" sz="1000" dirty="0">
                <a:latin typeface="Helvetica" pitchFamily="2" charset="0"/>
              </a:rPr>
              <a:t> 1327–1340 (2015).</a:t>
            </a:r>
          </a:p>
          <a:p>
            <a:endParaRPr lang="en-US" sz="1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8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9633-984A-234C-9C79-C3BC5093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Engineering an improved light-induced dimer (</a:t>
            </a:r>
            <a:r>
              <a:rPr lang="en-US" sz="3200" dirty="0" err="1"/>
              <a:t>iLID</a:t>
            </a:r>
            <a:r>
              <a:rPr lang="en-US" sz="3200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9BDEE-1CA5-2E4C-850C-714749AD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" y="1325562"/>
            <a:ext cx="5479473" cy="509898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Design of a protein which </a:t>
            </a:r>
            <a:r>
              <a:rPr lang="en-US" sz="2400" dirty="0" err="1"/>
              <a:t>heterodimerizes</a:t>
            </a:r>
            <a:r>
              <a:rPr lang="en-US" sz="2400" dirty="0"/>
              <a:t> in the presence of blue light</a:t>
            </a:r>
          </a:p>
          <a:p>
            <a:endParaRPr lang="en-US" sz="2400" dirty="0"/>
          </a:p>
          <a:p>
            <a:r>
              <a:rPr lang="en-US" sz="2400" dirty="0"/>
              <a:t>Initial protein had 2 fold difference between dark and light binding</a:t>
            </a:r>
          </a:p>
          <a:p>
            <a:endParaRPr lang="en-US" sz="2400" dirty="0"/>
          </a:p>
          <a:p>
            <a:r>
              <a:rPr lang="en-US" sz="2400" dirty="0"/>
              <a:t>Scanned the protein for all point mutants in Rosetta, chose 743 at 49 positions for characterization</a:t>
            </a:r>
          </a:p>
          <a:p>
            <a:endParaRPr lang="en-US" sz="2400" dirty="0"/>
          </a:p>
          <a:p>
            <a:r>
              <a:rPr lang="en-US" sz="2400" dirty="0"/>
              <a:t>Displayed and screened mutants by phage display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344E-0177-D446-9970-A6731C2F3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5"/>
          <a:stretch/>
        </p:blipFill>
        <p:spPr bwMode="auto">
          <a:xfrm>
            <a:off x="6165715" y="1545504"/>
            <a:ext cx="4961464" cy="395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0B1D5-83B4-B64B-B2CA-B8D4EFD8ACDF}"/>
              </a:ext>
            </a:extLst>
          </p:cNvPr>
          <p:cNvSpPr txBox="1"/>
          <p:nvPr/>
        </p:nvSpPr>
        <p:spPr>
          <a:xfrm>
            <a:off x="6365174" y="6304002"/>
            <a:ext cx="5594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Helvetica" pitchFamily="2" charset="0"/>
              </a:rPr>
              <a:t>Guntas</a:t>
            </a:r>
            <a:r>
              <a:rPr lang="en-US" sz="1000" dirty="0">
                <a:latin typeface="Helvetica" pitchFamily="2" charset="0"/>
              </a:rPr>
              <a:t>, G. </a:t>
            </a:r>
            <a:r>
              <a:rPr lang="en-US" sz="1000" i="1" dirty="0">
                <a:latin typeface="Helvetica" pitchFamily="2" charset="0"/>
              </a:rPr>
              <a:t>et al.</a:t>
            </a:r>
            <a:r>
              <a:rPr lang="en-US" sz="1000" dirty="0">
                <a:latin typeface="Helvetica" pitchFamily="2" charset="0"/>
              </a:rPr>
              <a:t> Engineering an improved light-induced dimer (</a:t>
            </a:r>
            <a:r>
              <a:rPr lang="en-US" sz="1000" dirty="0" err="1">
                <a:latin typeface="Helvetica" pitchFamily="2" charset="0"/>
              </a:rPr>
              <a:t>iLID</a:t>
            </a:r>
            <a:r>
              <a:rPr lang="en-US" sz="1000" dirty="0">
                <a:latin typeface="Helvetica" pitchFamily="2" charset="0"/>
              </a:rPr>
              <a:t>) for controlling the localization and activity of signaling proteins. </a:t>
            </a:r>
            <a:r>
              <a:rPr lang="en-US" sz="1000" i="1" dirty="0">
                <a:latin typeface="Helvetica" pitchFamily="2" charset="0"/>
              </a:rPr>
              <a:t>Proc. Natl. Acad. Sci. U.S.A.</a:t>
            </a:r>
            <a:r>
              <a:rPr lang="en-US" sz="1000" dirty="0">
                <a:latin typeface="Helvetica" pitchFamily="2" charset="0"/>
              </a:rPr>
              <a:t> </a:t>
            </a:r>
            <a:r>
              <a:rPr lang="en-US" sz="1000" b="1" dirty="0">
                <a:latin typeface="Helvetica" pitchFamily="2" charset="0"/>
              </a:rPr>
              <a:t>112,</a:t>
            </a:r>
            <a:r>
              <a:rPr lang="en-US" sz="1000" dirty="0">
                <a:latin typeface="Helvetica" pitchFamily="2" charset="0"/>
              </a:rPr>
              <a:t> 112–117 (2015).</a:t>
            </a:r>
          </a:p>
          <a:p>
            <a:endParaRPr lang="en-US" sz="1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4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879</Words>
  <Application>Microsoft Macintosh PowerPoint</Application>
  <PresentationFormat>Widescreen</PresentationFormat>
  <Paragraphs>97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</vt:lpstr>
      <vt:lpstr>Mangal</vt:lpstr>
      <vt:lpstr>Office Theme</vt:lpstr>
      <vt:lpstr>High-Throughput experiments and Rosetta Design</vt:lpstr>
      <vt:lpstr>Computation can increase scale of protein engineering</vt:lpstr>
      <vt:lpstr>Phage/yeast display</vt:lpstr>
      <vt:lpstr>Affinity maturation of protein binder</vt:lpstr>
      <vt:lpstr>Affinity maturation of protein binder</vt:lpstr>
      <vt:lpstr>Comprehensive mutagenesis of influenza binders</vt:lpstr>
      <vt:lpstr>Design of HIV vaccine immunogens</vt:lpstr>
      <vt:lpstr>Rosetta comparative modeling for library design</vt:lpstr>
      <vt:lpstr>Engineering an improved light-induced dimer (iLID) </vt:lpstr>
      <vt:lpstr>A comparison of successful and failed protein interface designs</vt:lpstr>
      <vt:lpstr>Global analysis of protein folding using massively parallel design, synthesis, and testing </vt:lpstr>
      <vt:lpstr>Massively parallel de novo protein design for targeted therapeutics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Antibody yeast display</dc:title>
  <dc:creator>Alex Sevy</dc:creator>
  <cp:lastModifiedBy>Alex Sevy</cp:lastModifiedBy>
  <cp:revision>68</cp:revision>
  <dcterms:created xsi:type="dcterms:W3CDTF">2016-07-21T21:29:51Z</dcterms:created>
  <dcterms:modified xsi:type="dcterms:W3CDTF">2018-04-25T19:57:36Z</dcterms:modified>
</cp:coreProperties>
</file>